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672" r:id="rId6"/>
  </p:sldMasterIdLst>
  <p:notesMasterIdLst>
    <p:notesMasterId r:id="rId21"/>
  </p:notesMasterIdLst>
  <p:sldIdLst>
    <p:sldId id="422" r:id="rId7"/>
    <p:sldId id="468" r:id="rId8"/>
    <p:sldId id="478" r:id="rId9"/>
    <p:sldId id="471" r:id="rId10"/>
    <p:sldId id="472" r:id="rId11"/>
    <p:sldId id="473" r:id="rId12"/>
    <p:sldId id="470" r:id="rId13"/>
    <p:sldId id="479" r:id="rId14"/>
    <p:sldId id="480" r:id="rId15"/>
    <p:sldId id="485" r:id="rId16"/>
    <p:sldId id="487" r:id="rId17"/>
    <p:sldId id="483" r:id="rId18"/>
    <p:sldId id="482" r:id="rId19"/>
    <p:sldId id="44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E2B4D"/>
    <a:srgbClr val="4FB096"/>
    <a:srgbClr val="EDDE2C"/>
    <a:srgbClr val="1E2945"/>
    <a:srgbClr val="008AD2"/>
    <a:srgbClr val="6F002E"/>
    <a:srgbClr val="78156A"/>
    <a:srgbClr val="385BA4"/>
    <a:srgbClr val="EA41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varScale="1">
        <p:scale>
          <a:sx n="106" d="100"/>
          <a:sy n="106" d="100"/>
        </p:scale>
        <p:origin x="792"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27F31-E7FB-8E45-B01D-C6081B96ACD8}" type="datetimeFigureOut">
              <a:rPr lang="en-US" smtClean="0"/>
              <a:t>5/4/22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4170D-BD13-A241-AE84-9B10BE93E081}" type="slidenum">
              <a:rPr lang="en-US" smtClean="0"/>
              <a:t>‹#›</a:t>
            </a:fld>
            <a:endParaRPr lang="en-US"/>
          </a:p>
        </p:txBody>
      </p:sp>
    </p:spTree>
    <p:extLst>
      <p:ext uri="{BB962C8B-B14F-4D97-AF65-F5344CB8AC3E}">
        <p14:creationId xmlns:p14="http://schemas.microsoft.com/office/powerpoint/2010/main" val="168745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D4170D-BD13-A241-AE84-9B10BE93E081}" type="slidenum">
              <a:rPr lang="en-US" smtClean="0"/>
              <a:t>1</a:t>
            </a:fld>
            <a:endParaRPr lang="en-US"/>
          </a:p>
        </p:txBody>
      </p:sp>
    </p:spTree>
    <p:extLst>
      <p:ext uri="{BB962C8B-B14F-4D97-AF65-F5344CB8AC3E}">
        <p14:creationId xmlns:p14="http://schemas.microsoft.com/office/powerpoint/2010/main" val="339601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5</a:t>
            </a:fld>
            <a:endParaRPr lang="en-US"/>
          </a:p>
        </p:txBody>
      </p:sp>
    </p:spTree>
    <p:extLst>
      <p:ext uri="{BB962C8B-B14F-4D97-AF65-F5344CB8AC3E}">
        <p14:creationId xmlns:p14="http://schemas.microsoft.com/office/powerpoint/2010/main" val="377708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6</a:t>
            </a:fld>
            <a:endParaRPr lang="en-US"/>
          </a:p>
        </p:txBody>
      </p:sp>
    </p:spTree>
    <p:extLst>
      <p:ext uri="{BB962C8B-B14F-4D97-AF65-F5344CB8AC3E}">
        <p14:creationId xmlns:p14="http://schemas.microsoft.com/office/powerpoint/2010/main" val="197647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7</a:t>
            </a:fld>
            <a:endParaRPr lang="en-US"/>
          </a:p>
        </p:txBody>
      </p:sp>
    </p:spTree>
    <p:extLst>
      <p:ext uri="{BB962C8B-B14F-4D97-AF65-F5344CB8AC3E}">
        <p14:creationId xmlns:p14="http://schemas.microsoft.com/office/powerpoint/2010/main" val="41275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8</a:t>
            </a:fld>
            <a:endParaRPr lang="en-US"/>
          </a:p>
        </p:txBody>
      </p:sp>
    </p:spTree>
    <p:extLst>
      <p:ext uri="{BB962C8B-B14F-4D97-AF65-F5344CB8AC3E}">
        <p14:creationId xmlns:p14="http://schemas.microsoft.com/office/powerpoint/2010/main" val="404755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11</a:t>
            </a:fld>
            <a:endParaRPr lang="en-US"/>
          </a:p>
        </p:txBody>
      </p:sp>
    </p:spTree>
    <p:extLst>
      <p:ext uri="{BB962C8B-B14F-4D97-AF65-F5344CB8AC3E}">
        <p14:creationId xmlns:p14="http://schemas.microsoft.com/office/powerpoint/2010/main" val="1254560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5D4170D-BD13-A241-AE84-9B10BE93E081}" type="slidenum">
              <a:rPr lang="en-US" smtClean="0"/>
              <a:t>12</a:t>
            </a:fld>
            <a:endParaRPr lang="en-US"/>
          </a:p>
        </p:txBody>
      </p:sp>
    </p:spTree>
    <p:extLst>
      <p:ext uri="{BB962C8B-B14F-4D97-AF65-F5344CB8AC3E}">
        <p14:creationId xmlns:p14="http://schemas.microsoft.com/office/powerpoint/2010/main" val="1899332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descr="A person in a blue shirt&#10;&#10;Description automatically generated">
            <a:extLst>
              <a:ext uri="{FF2B5EF4-FFF2-40B4-BE49-F238E27FC236}">
                <a16:creationId xmlns:a16="http://schemas.microsoft.com/office/drawing/2014/main" id="{F705DA34-CF2D-7F44-AB2A-163C12AA0C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6044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7A7C371A-9EC9-A14D-9B0F-546F5D66B3FF}"/>
              </a:ext>
            </a:extLst>
          </p:cNvPr>
          <p:cNvSpPr>
            <a:spLocks noGrp="1"/>
          </p:cNvSpPr>
          <p:nvPr>
            <p:ph type="title" hasCustomPrompt="1"/>
          </p:nvPr>
        </p:nvSpPr>
        <p:spPr>
          <a:xfrm>
            <a:off x="838199" y="310394"/>
            <a:ext cx="11353800" cy="1391602"/>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7" name="Content Placeholder 2">
            <a:extLst>
              <a:ext uri="{FF2B5EF4-FFF2-40B4-BE49-F238E27FC236}">
                <a16:creationId xmlns:a16="http://schemas.microsoft.com/office/drawing/2014/main" id="{A9B44039-10C9-C447-9131-4DFEC2A8DC49}"/>
              </a:ext>
            </a:extLst>
          </p:cNvPr>
          <p:cNvSpPr>
            <a:spLocks noGrp="1"/>
          </p:cNvSpPr>
          <p:nvPr>
            <p:ph sz="half" idx="10" hasCustomPrompt="1"/>
          </p:nvPr>
        </p:nvSpPr>
        <p:spPr>
          <a:xfrm>
            <a:off x="838200" y="2393740"/>
            <a:ext cx="11353800" cy="44642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47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person, laptop, computer, man&#10;&#10;Description automatically generated">
            <a:extLst>
              <a:ext uri="{FF2B5EF4-FFF2-40B4-BE49-F238E27FC236}">
                <a16:creationId xmlns:a16="http://schemas.microsoft.com/office/drawing/2014/main" id="{42B89B74-438B-1F41-AD9C-7BD257A401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ED34B84-3E92-F345-83A8-303A1E05E14D}"/>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247520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descr="A person looking at the camera&#10;&#10;Description automatically generated">
            <a:extLst>
              <a:ext uri="{FF2B5EF4-FFF2-40B4-BE49-F238E27FC236}">
                <a16:creationId xmlns:a16="http://schemas.microsoft.com/office/drawing/2014/main" id="{68F3827C-6129-FB40-9878-FEC68EB519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E6FF778-AA58-BA40-AD89-41AC09830BEE}"/>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410664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4" name="Picture 3" descr="A person taking a selfie&#10;&#10;Description automatically generated">
            <a:extLst>
              <a:ext uri="{FF2B5EF4-FFF2-40B4-BE49-F238E27FC236}">
                <a16:creationId xmlns:a16="http://schemas.microsoft.com/office/drawing/2014/main" id="{6BDA5B06-26C1-F149-A7F6-8E438DE10F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62A6194-67A8-964F-AEE6-41DAB41E2B9B}"/>
              </a:ext>
            </a:extLst>
          </p:cNvPr>
          <p:cNvSpPr>
            <a:spLocks noGrp="1"/>
          </p:cNvSpPr>
          <p:nvPr>
            <p:ph type="title" hasCustomPrompt="1"/>
          </p:nvPr>
        </p:nvSpPr>
        <p:spPr>
          <a:xfrm>
            <a:off x="2186609" y="1256307"/>
            <a:ext cx="5518205" cy="4365266"/>
          </a:xfrm>
          <a:prstGeom prst="rect">
            <a:avLst/>
          </a:prstGeom>
        </p:spPr>
        <p:txBody>
          <a:bodyPr anchor="ctr"/>
          <a:lstStyle>
            <a:lvl1pPr fontAlgn="ctr">
              <a:lnSpc>
                <a:spcPts val="5080"/>
              </a:lnSpc>
              <a:defRPr sz="56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2903131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F277AD-303B-FB4C-B62D-2F6655674D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1207D56-20FD-2744-B9F5-6EB5B391DDB5}"/>
              </a:ext>
            </a:extLst>
          </p:cNvPr>
          <p:cNvSpPr txBox="1">
            <a:spLocks/>
          </p:cNvSpPr>
          <p:nvPr userDrawn="1"/>
        </p:nvSpPr>
        <p:spPr>
          <a:xfrm>
            <a:off x="824089" y="1527241"/>
            <a:ext cx="10250311" cy="4365266"/>
          </a:xfrm>
          <a:prstGeom prst="rect">
            <a:avLst/>
          </a:prstGeom>
        </p:spPr>
        <p:txBody>
          <a:bodyPr anchor="ctr"/>
          <a:lstStyle>
            <a:lvl1pPr algn="l" defTabSz="914400" rtl="0" eaLnBrk="1" fontAlgn="ctr" latinLnBrk="0" hangingPunct="1">
              <a:lnSpc>
                <a:spcPts val="5080"/>
              </a:lnSpc>
              <a:spcBef>
                <a:spcPct val="0"/>
              </a:spcBef>
              <a:buNone/>
              <a:defRPr sz="5600" b="1" i="0" kern="1200">
                <a:solidFill>
                  <a:schemeClr val="bg1"/>
                </a:solidFill>
                <a:latin typeface="Calibri" panose="020F0502020204030204" pitchFamily="34" charset="0"/>
                <a:ea typeface="+mj-ea"/>
                <a:cs typeface="Calibri" panose="020F0502020204030204" pitchFamily="34" charset="0"/>
              </a:defRPr>
            </a:lvl1pPr>
          </a:lstStyle>
          <a:p>
            <a:r>
              <a:rPr lang="en-US" err="1"/>
              <a:t>Keyin’s</a:t>
            </a:r>
            <a:r>
              <a:rPr lang="en-US"/>
              <a:t> NEW </a:t>
            </a:r>
          </a:p>
          <a:p>
            <a:r>
              <a:rPr lang="en-US"/>
              <a:t>Software Development Diploma</a:t>
            </a:r>
          </a:p>
        </p:txBody>
      </p:sp>
    </p:spTree>
    <p:extLst>
      <p:ext uri="{BB962C8B-B14F-4D97-AF65-F5344CB8AC3E}">
        <p14:creationId xmlns:p14="http://schemas.microsoft.com/office/powerpoint/2010/main" val="1846686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434DC-6272-7C44-AF04-8C7B2621B1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532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C7E568-82C8-4176-899B-F1097634ECED}"/>
              </a:ext>
            </a:extLst>
          </p:cNvPr>
          <p:cNvSpPr>
            <a:spLocks noGrp="1"/>
          </p:cNvSpPr>
          <p:nvPr>
            <p:ph type="dt" sz="half" idx="10"/>
          </p:nvPr>
        </p:nvSpPr>
        <p:spPr/>
        <p:txBody>
          <a:bodyPr/>
          <a:lstStyle/>
          <a:p>
            <a:fld id="{FFFDB819-EE31-4417-B30A-D23D8FCE9683}" type="datetimeFigureOut">
              <a:rPr lang="en-US" smtClean="0"/>
              <a:t>5/4/22</a:t>
            </a:fld>
            <a:endParaRPr lang="en-US"/>
          </a:p>
        </p:txBody>
      </p:sp>
      <p:sp>
        <p:nvSpPr>
          <p:cNvPr id="3" name="Footer Placeholder 2">
            <a:extLst>
              <a:ext uri="{FF2B5EF4-FFF2-40B4-BE49-F238E27FC236}">
                <a16:creationId xmlns:a16="http://schemas.microsoft.com/office/drawing/2014/main" id="{D0299F56-E8E2-4D90-88B0-B86B452071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2020A-B503-48E9-8B3A-D477DC66007D}"/>
              </a:ext>
            </a:extLst>
          </p:cNvPr>
          <p:cNvSpPr>
            <a:spLocks noGrp="1"/>
          </p:cNvSpPr>
          <p:nvPr>
            <p:ph type="sldNum" sz="quarter" idx="12"/>
          </p:nvPr>
        </p:nvSpPr>
        <p:spPr/>
        <p:txBody>
          <a:bodyPr/>
          <a:lstStyle/>
          <a:p>
            <a:fld id="{875BB9AA-D6FD-4088-A58B-3C3403680356}" type="slidenum">
              <a:rPr lang="en-US" smtClean="0"/>
              <a:t>‹#›</a:t>
            </a:fld>
            <a:endParaRPr lang="en-US"/>
          </a:p>
        </p:txBody>
      </p:sp>
    </p:spTree>
    <p:extLst>
      <p:ext uri="{BB962C8B-B14F-4D97-AF65-F5344CB8AC3E}">
        <p14:creationId xmlns:p14="http://schemas.microsoft.com/office/powerpoint/2010/main" val="2171666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1915-D046-44CB-9299-3B76A6581B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C50E88-D6F4-4BE5-BA34-11B8809F6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7BD47D-2028-472B-AB95-2DBC713718C6}"/>
              </a:ext>
            </a:extLst>
          </p:cNvPr>
          <p:cNvSpPr>
            <a:spLocks noGrp="1"/>
          </p:cNvSpPr>
          <p:nvPr>
            <p:ph type="dt" sz="half" idx="10"/>
          </p:nvPr>
        </p:nvSpPr>
        <p:spPr/>
        <p:txBody>
          <a:bodyPr/>
          <a:lstStyle/>
          <a:p>
            <a:fld id="{B25FB472-2244-4273-9A0C-83032D042452}" type="datetimeFigureOut">
              <a:rPr lang="en-US" smtClean="0"/>
              <a:t>5/4/22</a:t>
            </a:fld>
            <a:endParaRPr lang="en-US"/>
          </a:p>
        </p:txBody>
      </p:sp>
      <p:sp>
        <p:nvSpPr>
          <p:cNvPr id="5" name="Footer Placeholder 4">
            <a:extLst>
              <a:ext uri="{FF2B5EF4-FFF2-40B4-BE49-F238E27FC236}">
                <a16:creationId xmlns:a16="http://schemas.microsoft.com/office/drawing/2014/main" id="{41D124E3-C8F0-444F-B274-5A4694414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67CE9-785C-4525-B03E-8CD0293FE46F}"/>
              </a:ext>
            </a:extLst>
          </p:cNvPr>
          <p:cNvSpPr>
            <a:spLocks noGrp="1"/>
          </p:cNvSpPr>
          <p:nvPr>
            <p:ph type="sldNum" sz="quarter" idx="12"/>
          </p:nvPr>
        </p:nvSpPr>
        <p:spPr/>
        <p:txBody>
          <a:bodyPr/>
          <a:lstStyle/>
          <a:p>
            <a:fld id="{170964A2-595B-47C1-A2B1-E81A8EE8502D}" type="slidenum">
              <a:rPr lang="en-US" smtClean="0"/>
              <a:t>‹#›</a:t>
            </a:fld>
            <a:endParaRPr lang="en-US"/>
          </a:p>
        </p:txBody>
      </p:sp>
    </p:spTree>
    <p:extLst>
      <p:ext uri="{BB962C8B-B14F-4D97-AF65-F5344CB8AC3E}">
        <p14:creationId xmlns:p14="http://schemas.microsoft.com/office/powerpoint/2010/main" val="3818972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390372-CD8D-784E-BDED-5FF20A2048B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15992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54" r:id="rId3"/>
    <p:sldLayoutId id="2147483655" r:id="rId4"/>
    <p:sldLayoutId id="2147483656" r:id="rId5"/>
    <p:sldLayoutId id="2147483657" r:id="rId6"/>
    <p:sldLayoutId id="2147483653" r:id="rId7"/>
  </p:sldLayoutIdLst>
  <p:txStyles>
    <p:titleStyle>
      <a:lvl1pPr algn="l" defTabSz="914400" rtl="0" eaLnBrk="1" latinLnBrk="0" hangingPunct="1">
        <a:lnSpc>
          <a:spcPts val="3680"/>
        </a:lnSpc>
        <a:spcBef>
          <a:spcPct val="0"/>
        </a:spcBef>
        <a:buNone/>
        <a:defRPr sz="4000" b="1" i="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82DDFD-5B6E-44A9-9A12-BC2398D99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FAC5FA-62E2-4EB0-AF9C-B2B81725C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EC09C-B5CD-4437-8380-523CF73B22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DB819-EE31-4417-B30A-D23D8FCE9683}" type="datetimeFigureOut">
              <a:rPr lang="en-US" smtClean="0"/>
              <a:t>5/4/22</a:t>
            </a:fld>
            <a:endParaRPr lang="en-US"/>
          </a:p>
        </p:txBody>
      </p:sp>
      <p:sp>
        <p:nvSpPr>
          <p:cNvPr id="5" name="Footer Placeholder 4">
            <a:extLst>
              <a:ext uri="{FF2B5EF4-FFF2-40B4-BE49-F238E27FC236}">
                <a16:creationId xmlns:a16="http://schemas.microsoft.com/office/drawing/2014/main" id="{B65FE840-1237-4CA3-953F-5D54D912D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06BF1F-C55D-4F15-909B-75326A044C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5BB9AA-D6FD-4088-A58B-3C3403680356}" type="slidenum">
              <a:rPr lang="en-US" smtClean="0"/>
              <a:t>‹#›</a:t>
            </a:fld>
            <a:endParaRPr lang="en-US"/>
          </a:p>
        </p:txBody>
      </p:sp>
      <p:pic>
        <p:nvPicPr>
          <p:cNvPr id="7" name="Picture 6">
            <a:extLst>
              <a:ext uri="{FF2B5EF4-FFF2-40B4-BE49-F238E27FC236}">
                <a16:creationId xmlns:a16="http://schemas.microsoft.com/office/drawing/2014/main" id="{F82BF72A-E9B2-4E3A-B24C-490FF67B03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241530" cy="6995160"/>
          </a:xfrm>
          <a:prstGeom prst="rect">
            <a:avLst/>
          </a:prstGeom>
        </p:spPr>
      </p:pic>
    </p:spTree>
    <p:extLst>
      <p:ext uri="{BB962C8B-B14F-4D97-AF65-F5344CB8AC3E}">
        <p14:creationId xmlns:p14="http://schemas.microsoft.com/office/powerpoint/2010/main" val="2294968506"/>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AD0FC2-8739-4820-A275-E71818DA9B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80FB13-CA44-47B9-BE3A-594474FE6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15D2F-B491-4299-9C1F-EF350AB3A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FB472-2244-4273-9A0C-83032D042452}" type="datetimeFigureOut">
              <a:rPr lang="en-US" smtClean="0"/>
              <a:t>5/4/22</a:t>
            </a:fld>
            <a:endParaRPr lang="en-US"/>
          </a:p>
        </p:txBody>
      </p:sp>
      <p:sp>
        <p:nvSpPr>
          <p:cNvPr id="5" name="Footer Placeholder 4">
            <a:extLst>
              <a:ext uri="{FF2B5EF4-FFF2-40B4-BE49-F238E27FC236}">
                <a16:creationId xmlns:a16="http://schemas.microsoft.com/office/drawing/2014/main" id="{76AC8A47-3D9B-444B-8946-7811302A2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96DC93-5C50-4A14-87D8-80A146E959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0964A2-595B-47C1-A2B1-E81A8EE8502D}" type="slidenum">
              <a:rPr lang="en-US" smtClean="0"/>
              <a:t>‹#›</a:t>
            </a:fld>
            <a:endParaRPr lang="en-US"/>
          </a:p>
        </p:txBody>
      </p:sp>
      <p:pic>
        <p:nvPicPr>
          <p:cNvPr id="8" name="Picture 7">
            <a:extLst>
              <a:ext uri="{FF2B5EF4-FFF2-40B4-BE49-F238E27FC236}">
                <a16:creationId xmlns:a16="http://schemas.microsoft.com/office/drawing/2014/main" id="{2839AC77-C937-403C-A140-AA3F71D816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07" y="0"/>
            <a:ext cx="12179585" cy="6858000"/>
          </a:xfrm>
          <a:prstGeom prst="rect">
            <a:avLst/>
          </a:prstGeom>
        </p:spPr>
      </p:pic>
    </p:spTree>
    <p:extLst>
      <p:ext uri="{BB962C8B-B14F-4D97-AF65-F5344CB8AC3E}">
        <p14:creationId xmlns:p14="http://schemas.microsoft.com/office/powerpoint/2010/main" val="2332111067"/>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2096FB-B349-AA4D-B3EC-0131010AB893}"/>
              </a:ext>
            </a:extLst>
          </p:cNvPr>
          <p:cNvSpPr/>
          <p:nvPr/>
        </p:nvSpPr>
        <p:spPr>
          <a:xfrm>
            <a:off x="7467600" y="254000"/>
            <a:ext cx="4584700" cy="66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3" name="Picture 2" descr="A close up of a logo&#10;&#10;Description automatically generated">
            <a:extLst>
              <a:ext uri="{FF2B5EF4-FFF2-40B4-BE49-F238E27FC236}">
                <a16:creationId xmlns:a16="http://schemas.microsoft.com/office/drawing/2014/main" id="{1A0B37AE-29D8-C04D-81D0-656BE91A4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934" y="2440138"/>
            <a:ext cx="1426026" cy="1412249"/>
          </a:xfrm>
          <a:prstGeom prst="rect">
            <a:avLst/>
          </a:prstGeom>
          <a:solidFill>
            <a:schemeClr val="bg1"/>
          </a:solidFill>
        </p:spPr>
      </p:pic>
      <p:sp>
        <p:nvSpPr>
          <p:cNvPr id="6" name="Rectangle 5">
            <a:extLst>
              <a:ext uri="{FF2B5EF4-FFF2-40B4-BE49-F238E27FC236}">
                <a16:creationId xmlns:a16="http://schemas.microsoft.com/office/drawing/2014/main" id="{067C0516-D3CD-3947-8DA4-68929ACA2F16}"/>
              </a:ext>
            </a:extLst>
          </p:cNvPr>
          <p:cNvSpPr/>
          <p:nvPr/>
        </p:nvSpPr>
        <p:spPr>
          <a:xfrm>
            <a:off x="7762460" y="986318"/>
            <a:ext cx="3600758" cy="1938992"/>
          </a:xfrm>
          <a:prstGeom prst="rect">
            <a:avLst/>
          </a:prstGeom>
        </p:spPr>
        <p:txBody>
          <a:bodyPr wrap="square" lIns="91440" tIns="45720" rIns="91440" bIns="45720" anchor="t">
            <a:spAutoFit/>
          </a:bodyPr>
          <a:lstStyle/>
          <a:p>
            <a:pPr algn="ctr"/>
            <a:r>
              <a:rPr lang="en-US" sz="6000" dirty="0">
                <a:ea typeface="+mn-lt"/>
                <a:cs typeface="+mn-lt"/>
              </a:rPr>
              <a:t>DevOps</a:t>
            </a:r>
          </a:p>
          <a:p>
            <a:pPr algn="ctr"/>
            <a:endParaRPr lang="en-US" sz="6000" dirty="0">
              <a:ea typeface="+mn-lt"/>
              <a:cs typeface="+mn-lt"/>
            </a:endParaRPr>
          </a:p>
        </p:txBody>
      </p:sp>
      <p:sp>
        <p:nvSpPr>
          <p:cNvPr id="7" name="Content Placeholder 2">
            <a:extLst>
              <a:ext uri="{FF2B5EF4-FFF2-40B4-BE49-F238E27FC236}">
                <a16:creationId xmlns:a16="http://schemas.microsoft.com/office/drawing/2014/main" id="{E51E62E2-DB51-43BA-9871-D860F0D8DF41}"/>
              </a:ext>
            </a:extLst>
          </p:cNvPr>
          <p:cNvSpPr txBox="1">
            <a:spLocks/>
          </p:cNvSpPr>
          <p:nvPr/>
        </p:nvSpPr>
        <p:spPr>
          <a:xfrm>
            <a:off x="7762460" y="4559317"/>
            <a:ext cx="4104861" cy="2186608"/>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tx1">
                    <a:lumMod val="75000"/>
                    <a:lumOff val="25000"/>
                  </a:schemeClr>
                </a:solidFill>
                <a:latin typeface="Arial"/>
                <a:cs typeface="Arial"/>
              </a:rPr>
              <a:t>Suresh</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ctr"/>
            <a:endParaRPr lang="en-US" sz="1600" dirty="0">
              <a:solidFill>
                <a:schemeClr val="tx1">
                  <a:lumMod val="75000"/>
                  <a:lumOff val="25000"/>
                </a:schemeClr>
              </a:solidFill>
              <a:latin typeface="Arial"/>
              <a:cs typeface="Arial"/>
            </a:endParaRPr>
          </a:p>
          <a:p>
            <a:pPr algn="ct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ctr"/>
            <a:r>
              <a:rPr lang="en-US" sz="1600" dirty="0">
                <a:solidFill>
                  <a:schemeClr val="tx1">
                    <a:lumMod val="75000"/>
                    <a:lumOff val="25000"/>
                  </a:schemeClr>
                </a:solidFill>
                <a:latin typeface="Arial"/>
                <a:cs typeface="Arial"/>
              </a:rPr>
              <a:t>May 05, 2022</a:t>
            </a:r>
            <a:endParaRPr lang="en-CA" sz="1600" dirty="0">
              <a:solidFill>
                <a:schemeClr val="tx1">
                  <a:lumMod val="75000"/>
                  <a:lumOff val="25000"/>
                </a:schemeClr>
              </a:solidFill>
              <a:latin typeface="Arial"/>
              <a:cs typeface="Arial"/>
            </a:endParaRPr>
          </a:p>
        </p:txBody>
      </p:sp>
    </p:spTree>
    <p:extLst>
      <p:ext uri="{BB962C8B-B14F-4D97-AF65-F5344CB8AC3E}">
        <p14:creationId xmlns:p14="http://schemas.microsoft.com/office/powerpoint/2010/main" val="3168895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7715-B9B7-45CA-BCA4-929A02C5BB0B}"/>
              </a:ext>
            </a:extLst>
          </p:cNvPr>
          <p:cNvSpPr>
            <a:spLocks noGrp="1"/>
          </p:cNvSpPr>
          <p:nvPr>
            <p:ph type="title"/>
          </p:nvPr>
        </p:nvSpPr>
        <p:spPr>
          <a:xfrm>
            <a:off x="297713" y="310394"/>
            <a:ext cx="11695814" cy="731597"/>
          </a:xfrm>
        </p:spPr>
        <p:txBody>
          <a:bodyPr/>
          <a:lstStyle/>
          <a:p>
            <a:r>
              <a:rPr lang="en-US" b="1" dirty="0">
                <a:solidFill>
                  <a:schemeClr val="accent1"/>
                </a:solidFill>
                <a:latin typeface="Arial" panose="020B0604020202020204" pitchFamily="34" charset="0"/>
                <a:cs typeface="Arial" panose="020B0604020202020204" pitchFamily="34" charset="0"/>
              </a:rPr>
              <a:t>DevOps is an evolution from Agile model</a:t>
            </a:r>
            <a:endParaRPr lang="en-CA" dirty="0"/>
          </a:p>
        </p:txBody>
      </p:sp>
      <p:pic>
        <p:nvPicPr>
          <p:cNvPr id="4" name="Content Placeholder 4">
            <a:extLst>
              <a:ext uri="{FF2B5EF4-FFF2-40B4-BE49-F238E27FC236}">
                <a16:creationId xmlns:a16="http://schemas.microsoft.com/office/drawing/2014/main" id="{A114CCC7-F49B-4F81-8360-45CE5E303D3C}"/>
              </a:ext>
            </a:extLst>
          </p:cNvPr>
          <p:cNvPicPr>
            <a:picLocks noGrp="1" noChangeAspect="1"/>
          </p:cNvPicPr>
          <p:nvPr>
            <p:ph sz="half" idx="10"/>
          </p:nvPr>
        </p:nvPicPr>
        <p:blipFill>
          <a:blip r:embed="rId2"/>
          <a:stretch>
            <a:fillRect/>
          </a:stretch>
        </p:blipFill>
        <p:spPr>
          <a:xfrm>
            <a:off x="1101447" y="3270180"/>
            <a:ext cx="10211595" cy="2711589"/>
          </a:xfrm>
        </p:spPr>
      </p:pic>
    </p:spTree>
    <p:extLst>
      <p:ext uri="{BB962C8B-B14F-4D97-AF65-F5344CB8AC3E}">
        <p14:creationId xmlns:p14="http://schemas.microsoft.com/office/powerpoint/2010/main" val="36614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E79F-1C37-4734-B196-65303DE14899}"/>
              </a:ext>
            </a:extLst>
          </p:cNvPr>
          <p:cNvSpPr>
            <a:spLocks noGrp="1"/>
          </p:cNvSpPr>
          <p:nvPr>
            <p:ph type="title"/>
          </p:nvPr>
        </p:nvSpPr>
        <p:spPr/>
        <p:txBody>
          <a:bodyPr/>
          <a:lstStyle/>
          <a:p>
            <a:r>
              <a:rPr lang="en-US" dirty="0"/>
              <a:t>DevOps Phases</a:t>
            </a:r>
            <a:endParaRPr lang="en-CA" dirty="0"/>
          </a:p>
        </p:txBody>
      </p:sp>
      <p:sp>
        <p:nvSpPr>
          <p:cNvPr id="5" name="Content Placeholder 4">
            <a:extLst>
              <a:ext uri="{FF2B5EF4-FFF2-40B4-BE49-F238E27FC236}">
                <a16:creationId xmlns:a16="http://schemas.microsoft.com/office/drawing/2014/main" id="{FECC6B9B-BA2F-4E47-9B76-3B667660679A}"/>
              </a:ext>
            </a:extLst>
          </p:cNvPr>
          <p:cNvSpPr>
            <a:spLocks noGrp="1"/>
          </p:cNvSpPr>
          <p:nvPr>
            <p:ph sz="half" idx="10"/>
          </p:nvPr>
        </p:nvSpPr>
        <p:spPr/>
        <p:txBody>
          <a:bodyPr/>
          <a:lstStyle/>
          <a:p>
            <a:endParaRPr lang="en-CA"/>
          </a:p>
        </p:txBody>
      </p:sp>
      <p:pic>
        <p:nvPicPr>
          <p:cNvPr id="6" name="Content Placeholder 3">
            <a:extLst>
              <a:ext uri="{FF2B5EF4-FFF2-40B4-BE49-F238E27FC236}">
                <a16:creationId xmlns:a16="http://schemas.microsoft.com/office/drawing/2014/main" id="{33F261A5-300D-48E1-A6DA-18FF9D36947D}"/>
              </a:ext>
            </a:extLst>
          </p:cNvPr>
          <p:cNvPicPr>
            <a:picLocks noChangeAspect="1"/>
          </p:cNvPicPr>
          <p:nvPr/>
        </p:nvPicPr>
        <p:blipFill>
          <a:blip r:embed="rId3"/>
          <a:stretch>
            <a:fillRect/>
          </a:stretch>
        </p:blipFill>
        <p:spPr>
          <a:xfrm>
            <a:off x="838199" y="2393740"/>
            <a:ext cx="10584400" cy="3354597"/>
          </a:xfrm>
          <a:prstGeom prst="rect">
            <a:avLst/>
          </a:prstGeom>
        </p:spPr>
      </p:pic>
    </p:spTree>
    <p:extLst>
      <p:ext uri="{BB962C8B-B14F-4D97-AF65-F5344CB8AC3E}">
        <p14:creationId xmlns:p14="http://schemas.microsoft.com/office/powerpoint/2010/main" val="32686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E79F-1C37-4734-B196-65303DE14899}"/>
              </a:ext>
            </a:extLst>
          </p:cNvPr>
          <p:cNvSpPr>
            <a:spLocks noGrp="1"/>
          </p:cNvSpPr>
          <p:nvPr>
            <p:ph type="title"/>
          </p:nvPr>
        </p:nvSpPr>
        <p:spPr/>
        <p:txBody>
          <a:bodyPr/>
          <a:lstStyle/>
          <a:p>
            <a:r>
              <a:rPr lang="en-US" dirty="0"/>
              <a:t>DevOps Tools</a:t>
            </a:r>
            <a:endParaRPr lang="en-CA" dirty="0"/>
          </a:p>
        </p:txBody>
      </p:sp>
      <p:pic>
        <p:nvPicPr>
          <p:cNvPr id="10" name="Content Placeholder 3">
            <a:extLst>
              <a:ext uri="{FF2B5EF4-FFF2-40B4-BE49-F238E27FC236}">
                <a16:creationId xmlns:a16="http://schemas.microsoft.com/office/drawing/2014/main" id="{9E9EE1D7-2019-4CCD-999E-13C34DD5E873}"/>
              </a:ext>
            </a:extLst>
          </p:cNvPr>
          <p:cNvPicPr>
            <a:picLocks noGrp="1" noChangeAspect="1"/>
          </p:cNvPicPr>
          <p:nvPr>
            <p:ph sz="half" idx="10"/>
          </p:nvPr>
        </p:nvPicPr>
        <p:blipFill>
          <a:blip r:embed="rId3"/>
          <a:stretch>
            <a:fillRect/>
          </a:stretch>
        </p:blipFill>
        <p:spPr>
          <a:xfrm>
            <a:off x="1165169" y="2346103"/>
            <a:ext cx="10508476" cy="3788883"/>
          </a:xfrm>
          <a:prstGeom prst="rect">
            <a:avLst/>
          </a:prstGeom>
        </p:spPr>
      </p:pic>
    </p:spTree>
    <p:extLst>
      <p:ext uri="{BB962C8B-B14F-4D97-AF65-F5344CB8AC3E}">
        <p14:creationId xmlns:p14="http://schemas.microsoft.com/office/powerpoint/2010/main" val="82328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A34B-FAD9-4593-B5D0-7235EBAFEABF}"/>
              </a:ext>
            </a:extLst>
          </p:cNvPr>
          <p:cNvSpPr>
            <a:spLocks noGrp="1"/>
          </p:cNvSpPr>
          <p:nvPr>
            <p:ph type="title"/>
          </p:nvPr>
        </p:nvSpPr>
        <p:spPr/>
        <p:txBody>
          <a:bodyPr/>
          <a:lstStyle/>
          <a:p>
            <a:r>
              <a:rPr lang="en-US" dirty="0"/>
              <a:t>DevOps Advantages</a:t>
            </a:r>
            <a:endParaRPr lang="en-CA" dirty="0"/>
          </a:p>
        </p:txBody>
      </p:sp>
      <p:sp>
        <p:nvSpPr>
          <p:cNvPr id="3" name="Content Placeholder 2">
            <a:extLst>
              <a:ext uri="{FF2B5EF4-FFF2-40B4-BE49-F238E27FC236}">
                <a16:creationId xmlns:a16="http://schemas.microsoft.com/office/drawing/2014/main" id="{954AD524-59E6-49E7-AAE5-E24DF7C3B572}"/>
              </a:ext>
            </a:extLst>
          </p:cNvPr>
          <p:cNvSpPr>
            <a:spLocks noGrp="1"/>
          </p:cNvSpPr>
          <p:nvPr>
            <p:ph sz="half" idx="10"/>
          </p:nvPr>
        </p:nvSpPr>
        <p:spPr/>
        <p:txBody>
          <a:bodyPr/>
          <a:lstStyle/>
          <a:p>
            <a:pPr>
              <a:lnSpc>
                <a:spcPct val="107000"/>
              </a:lnSpc>
              <a:spcAft>
                <a:spcPts val="800"/>
              </a:spcAft>
            </a:pPr>
            <a:r>
              <a:rPr lang="en-CA" sz="1400" dirty="0">
                <a:ea typeface="DengXian" panose="02010600030101010101" pitchFamily="2" charset="-122"/>
              </a:rPr>
              <a:t>Predictability: DevOps decreases the failure rate of new product releases.</a:t>
            </a:r>
          </a:p>
          <a:p>
            <a:pPr>
              <a:lnSpc>
                <a:spcPct val="107000"/>
              </a:lnSpc>
              <a:spcAft>
                <a:spcPts val="800"/>
              </a:spcAft>
            </a:pPr>
            <a:r>
              <a:rPr lang="en-CA" sz="1400" dirty="0">
                <a:ea typeface="DengXian" panose="02010600030101010101" pitchFamily="2" charset="-122"/>
              </a:rPr>
              <a:t>Maintainability: The process improves the overall recovery rate at the time of the release event.</a:t>
            </a:r>
          </a:p>
          <a:p>
            <a:pPr>
              <a:lnSpc>
                <a:spcPct val="107000"/>
              </a:lnSpc>
              <a:spcAft>
                <a:spcPts val="800"/>
              </a:spcAft>
            </a:pPr>
            <a:r>
              <a:rPr lang="en-CA" sz="1400" dirty="0">
                <a:ea typeface="DengXian" panose="02010600030101010101" pitchFamily="2" charset="-122"/>
              </a:rPr>
              <a:t>Improved Quality: DevOps improves the quality of product development by incorporating infrastructure issues.</a:t>
            </a:r>
          </a:p>
          <a:p>
            <a:pPr>
              <a:lnSpc>
                <a:spcPct val="107000"/>
              </a:lnSpc>
              <a:spcAft>
                <a:spcPts val="800"/>
              </a:spcAft>
            </a:pPr>
            <a:r>
              <a:rPr lang="en-CA" sz="1400" dirty="0">
                <a:ea typeface="DengXian" panose="02010600030101010101" pitchFamily="2" charset="-122"/>
              </a:rPr>
              <a:t>Lower Risk: Security aspects are incorporated in SDLC, and the number of defects gets decreased across the product</a:t>
            </a:r>
          </a:p>
          <a:p>
            <a:pPr>
              <a:lnSpc>
                <a:spcPct val="107000"/>
              </a:lnSpc>
              <a:spcAft>
                <a:spcPts val="800"/>
              </a:spcAft>
            </a:pPr>
            <a:r>
              <a:rPr lang="en-CA" sz="1400" dirty="0">
                <a:ea typeface="DengXian" panose="02010600030101010101" pitchFamily="2" charset="-122"/>
              </a:rPr>
              <a:t>Cost Efficient: Cost efficiency is improved due to DevOps that is always an aspiration of every business organization.</a:t>
            </a:r>
          </a:p>
          <a:p>
            <a:pPr>
              <a:lnSpc>
                <a:spcPct val="107000"/>
              </a:lnSpc>
              <a:spcAft>
                <a:spcPts val="800"/>
              </a:spcAft>
            </a:pPr>
            <a:r>
              <a:rPr lang="en-CA" sz="1400" dirty="0">
                <a:ea typeface="DengXian" panose="02010600030101010101" pitchFamily="2" charset="-122"/>
              </a:rPr>
              <a:t>Stability: DevOps implementation offers a stable and secure operational state.</a:t>
            </a:r>
          </a:p>
          <a:p>
            <a:pPr>
              <a:lnSpc>
                <a:spcPct val="107000"/>
              </a:lnSpc>
              <a:spcAft>
                <a:spcPts val="800"/>
              </a:spcAft>
            </a:pPr>
            <a:r>
              <a:rPr lang="en-CA" sz="1400" dirty="0">
                <a:ea typeface="DengXian" panose="02010600030101010101" pitchFamily="2" charset="-122"/>
              </a:rPr>
              <a:t>Streamlined Delivery Process: As DevOps provides streamlined software delivery, marketing effort is reduced up to 50%. It happens due to the mobile application and digital platform.</a:t>
            </a:r>
          </a:p>
          <a:p>
            <a:pPr>
              <a:lnSpc>
                <a:spcPct val="107000"/>
              </a:lnSpc>
              <a:spcAft>
                <a:spcPts val="800"/>
              </a:spcAft>
            </a:pPr>
            <a:r>
              <a:rPr lang="en-CA" sz="1400" dirty="0">
                <a:ea typeface="DengXian" panose="02010600030101010101" pitchFamily="2" charset="-122"/>
              </a:rPr>
              <a:t>“DevOps is truly not just the unicorns of big IT hubs like Amazon, Google, Facebook, Netflix etc. but it can be adopted by almost any organization today instead of their sizes.”</a:t>
            </a:r>
          </a:p>
          <a:p>
            <a:endParaRPr lang="en-CA" sz="1400" dirty="0"/>
          </a:p>
        </p:txBody>
      </p:sp>
    </p:spTree>
    <p:extLst>
      <p:ext uri="{BB962C8B-B14F-4D97-AF65-F5344CB8AC3E}">
        <p14:creationId xmlns:p14="http://schemas.microsoft.com/office/powerpoint/2010/main" val="10494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3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591B-65FE-4E9D-BD9B-88B0A0F31DD6}"/>
              </a:ext>
            </a:extLst>
          </p:cNvPr>
          <p:cNvSpPr>
            <a:spLocks noGrp="1"/>
          </p:cNvSpPr>
          <p:nvPr>
            <p:ph type="title"/>
          </p:nvPr>
        </p:nvSpPr>
        <p:spPr/>
        <p:txBody>
          <a:bodyPr/>
          <a:lstStyle/>
          <a:p>
            <a:r>
              <a:rPr lang="en-US" dirty="0">
                <a:latin typeface="Calibri"/>
                <a:cs typeface="Calibri"/>
              </a:rPr>
              <a:t>Contents </a:t>
            </a:r>
            <a:endParaRPr lang="en-CA" dirty="0"/>
          </a:p>
        </p:txBody>
      </p:sp>
      <p:sp>
        <p:nvSpPr>
          <p:cNvPr id="3" name="Content Placeholder 2">
            <a:extLst>
              <a:ext uri="{FF2B5EF4-FFF2-40B4-BE49-F238E27FC236}">
                <a16:creationId xmlns:a16="http://schemas.microsoft.com/office/drawing/2014/main" id="{D9D06983-B106-47A2-892F-BB8E7685419A}"/>
              </a:ext>
            </a:extLst>
          </p:cNvPr>
          <p:cNvSpPr>
            <a:spLocks noGrp="1"/>
          </p:cNvSpPr>
          <p:nvPr>
            <p:ph sz="half" idx="10"/>
          </p:nvPr>
        </p:nvSpPr>
        <p:spPr/>
        <p:txBody>
          <a:bodyPr lIns="91440" tIns="45720" rIns="91440" bIns="45720" anchor="t"/>
          <a:lstStyle/>
          <a:p>
            <a:r>
              <a:rPr lang="en-US" dirty="0"/>
              <a:t>Waterfall model</a:t>
            </a:r>
          </a:p>
          <a:p>
            <a:r>
              <a:rPr lang="en-US" dirty="0"/>
              <a:t> Agile Model</a:t>
            </a:r>
          </a:p>
          <a:p>
            <a:r>
              <a:rPr lang="en-US" dirty="0"/>
              <a:t> What is DevOps?</a:t>
            </a:r>
          </a:p>
          <a:p>
            <a:r>
              <a:rPr lang="en-US" dirty="0"/>
              <a:t> DevOps Phases </a:t>
            </a:r>
          </a:p>
          <a:p>
            <a:r>
              <a:rPr lang="en-US" dirty="0"/>
              <a:t> DevOps Tools</a:t>
            </a:r>
          </a:p>
          <a:p>
            <a:r>
              <a:rPr lang="en-US" dirty="0"/>
              <a:t> DevOps Advantages </a:t>
            </a:r>
          </a:p>
          <a:p>
            <a:endParaRPr lang="en-US" dirty="0">
              <a:latin typeface="Calibri"/>
              <a:cs typeface="Calibri"/>
            </a:endParaRPr>
          </a:p>
        </p:txBody>
      </p:sp>
    </p:spTree>
    <p:extLst>
      <p:ext uri="{BB962C8B-B14F-4D97-AF65-F5344CB8AC3E}">
        <p14:creationId xmlns:p14="http://schemas.microsoft.com/office/powerpoint/2010/main" val="387072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7B295-0C19-425C-B9A2-6380290E5282}"/>
              </a:ext>
            </a:extLst>
          </p:cNvPr>
          <p:cNvSpPr>
            <a:spLocks noGrp="1"/>
          </p:cNvSpPr>
          <p:nvPr>
            <p:ph type="title"/>
          </p:nvPr>
        </p:nvSpPr>
        <p:spPr/>
        <p:txBody>
          <a:bodyPr/>
          <a:lstStyle/>
          <a:p>
            <a:pPr>
              <a:lnSpc>
                <a:spcPts val="3679"/>
              </a:lnSpc>
            </a:pPr>
            <a:r>
              <a:rPr lang="en-US" dirty="0">
                <a:latin typeface="Calibri"/>
                <a:cs typeface="Calibri"/>
              </a:rPr>
              <a:t>Waterfall Model</a:t>
            </a:r>
            <a:endParaRPr lang="en-US" dirty="0"/>
          </a:p>
        </p:txBody>
      </p:sp>
      <p:pic>
        <p:nvPicPr>
          <p:cNvPr id="6" name="Content Placeholder 5">
            <a:extLst>
              <a:ext uri="{FF2B5EF4-FFF2-40B4-BE49-F238E27FC236}">
                <a16:creationId xmlns:a16="http://schemas.microsoft.com/office/drawing/2014/main" id="{8019E126-ECA5-40C3-BBDE-DB4713AD0E83}"/>
              </a:ext>
            </a:extLst>
          </p:cNvPr>
          <p:cNvPicPr>
            <a:picLocks noGrp="1" noChangeAspect="1"/>
          </p:cNvPicPr>
          <p:nvPr>
            <p:ph sz="half" idx="10"/>
          </p:nvPr>
        </p:nvPicPr>
        <p:blipFill>
          <a:blip r:embed="rId2"/>
          <a:stretch>
            <a:fillRect/>
          </a:stretch>
        </p:blipFill>
        <p:spPr>
          <a:xfrm>
            <a:off x="1160918" y="2478258"/>
            <a:ext cx="4413887" cy="3529890"/>
          </a:xfrm>
          <a:prstGeom prst="rect">
            <a:avLst/>
          </a:prstGeom>
        </p:spPr>
      </p:pic>
      <p:sp>
        <p:nvSpPr>
          <p:cNvPr id="8" name="TextBox 7">
            <a:extLst>
              <a:ext uri="{FF2B5EF4-FFF2-40B4-BE49-F238E27FC236}">
                <a16:creationId xmlns:a16="http://schemas.microsoft.com/office/drawing/2014/main" id="{1A2F0005-312A-4D1A-A597-85813DAAAD15}"/>
              </a:ext>
            </a:extLst>
          </p:cNvPr>
          <p:cNvSpPr txBox="1"/>
          <p:nvPr/>
        </p:nvSpPr>
        <p:spPr>
          <a:xfrm>
            <a:off x="6315740" y="2753833"/>
            <a:ext cx="5411972" cy="2554545"/>
          </a:xfrm>
          <a:prstGeom prst="rect">
            <a:avLst/>
          </a:prstGeom>
          <a:noFill/>
        </p:spPr>
        <p:txBody>
          <a:bodyPr wrap="square">
            <a:spAutoFit/>
          </a:bodyPr>
          <a:lstStyle/>
          <a:p>
            <a:r>
              <a:rPr lang="en-US" dirty="0"/>
              <a:t> </a:t>
            </a:r>
            <a:r>
              <a:rPr lang="en-US" sz="3200" dirty="0"/>
              <a:t>Waterfall Model is a sequential software development process, where progress flows steadily toward the conclusion through the phases of a project.</a:t>
            </a:r>
          </a:p>
        </p:txBody>
      </p:sp>
    </p:spTree>
    <p:extLst>
      <p:ext uri="{BB962C8B-B14F-4D97-AF65-F5344CB8AC3E}">
        <p14:creationId xmlns:p14="http://schemas.microsoft.com/office/powerpoint/2010/main" val="3185204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ECDD-312E-49DD-9A45-12E62E4A20AD}"/>
              </a:ext>
            </a:extLst>
          </p:cNvPr>
          <p:cNvSpPr>
            <a:spLocks noGrp="1"/>
          </p:cNvSpPr>
          <p:nvPr>
            <p:ph type="title"/>
          </p:nvPr>
        </p:nvSpPr>
        <p:spPr>
          <a:xfrm>
            <a:off x="233916" y="310394"/>
            <a:ext cx="11958083" cy="997411"/>
          </a:xfrm>
        </p:spPr>
        <p:txBody>
          <a:bodyPr/>
          <a:lstStyle/>
          <a:p>
            <a:r>
              <a:rPr lang="en-US" b="1" dirty="0">
                <a:solidFill>
                  <a:schemeClr val="accent1"/>
                </a:solidFill>
                <a:latin typeface="Arial" panose="020B0604020202020204" pitchFamily="34" charset="0"/>
                <a:cs typeface="Arial" panose="020B0604020202020204" pitchFamily="34" charset="0"/>
              </a:rPr>
              <a:t>Disadvantages of Waterfall Model</a:t>
            </a:r>
            <a:r>
              <a:rPr lang="en-US" dirty="0">
                <a:latin typeface="Calibri"/>
                <a:cs typeface="Calibri"/>
              </a:rPr>
              <a:t> </a:t>
            </a:r>
            <a:endParaRPr lang="en-US" dirty="0"/>
          </a:p>
        </p:txBody>
      </p:sp>
      <p:sp>
        <p:nvSpPr>
          <p:cNvPr id="4" name="Content Placeholder 3">
            <a:extLst>
              <a:ext uri="{FF2B5EF4-FFF2-40B4-BE49-F238E27FC236}">
                <a16:creationId xmlns:a16="http://schemas.microsoft.com/office/drawing/2014/main" id="{ACFCD1B5-1C40-4160-9F51-C3072C7A8CAB}"/>
              </a:ext>
            </a:extLst>
          </p:cNvPr>
          <p:cNvSpPr>
            <a:spLocks noGrp="1"/>
          </p:cNvSpPr>
          <p:nvPr>
            <p:ph sz="half" idx="10"/>
          </p:nvPr>
        </p:nvSpPr>
        <p:spPr/>
        <p:txBody>
          <a:bodyPr/>
          <a:lstStyle/>
          <a:p>
            <a:r>
              <a:rPr lang="en-US" sz="2800" dirty="0"/>
              <a:t>Client requirements can't be known at once.</a:t>
            </a:r>
          </a:p>
          <a:p>
            <a:r>
              <a:rPr lang="en-US" sz="2800" dirty="0"/>
              <a:t>Any new requirements from the clients need to start the whole developments cycle </a:t>
            </a:r>
          </a:p>
          <a:p>
            <a:r>
              <a:rPr lang="en-US" sz="2800" dirty="0"/>
              <a:t>It is very expensive to make changes in the final stages of the project.</a:t>
            </a:r>
          </a:p>
          <a:p>
            <a:r>
              <a:rPr lang="en-US" sz="2800" dirty="0"/>
              <a:t>Software must be developed with limited resources and fast response is expected.</a:t>
            </a:r>
          </a:p>
          <a:p>
            <a:endParaRPr lang="en-CA" dirty="0"/>
          </a:p>
        </p:txBody>
      </p:sp>
    </p:spTree>
    <p:extLst>
      <p:ext uri="{BB962C8B-B14F-4D97-AF65-F5344CB8AC3E}">
        <p14:creationId xmlns:p14="http://schemas.microsoft.com/office/powerpoint/2010/main" val="396607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ECDD-312E-49DD-9A45-12E62E4A20AD}"/>
              </a:ext>
            </a:extLst>
          </p:cNvPr>
          <p:cNvSpPr>
            <a:spLocks noGrp="1"/>
          </p:cNvSpPr>
          <p:nvPr>
            <p:ph type="title"/>
          </p:nvPr>
        </p:nvSpPr>
        <p:spPr/>
        <p:txBody>
          <a:bodyPr/>
          <a:lstStyle/>
          <a:p>
            <a:r>
              <a:rPr lang="en-US" dirty="0">
                <a:latin typeface="Calibri"/>
                <a:cs typeface="Calibri"/>
              </a:rPr>
              <a:t>Agile Model </a:t>
            </a:r>
            <a:endParaRPr lang="en-US" dirty="0"/>
          </a:p>
        </p:txBody>
      </p:sp>
      <p:sp>
        <p:nvSpPr>
          <p:cNvPr id="3" name="Content Placeholder 2">
            <a:extLst>
              <a:ext uri="{FF2B5EF4-FFF2-40B4-BE49-F238E27FC236}">
                <a16:creationId xmlns:a16="http://schemas.microsoft.com/office/drawing/2014/main" id="{453405D4-3ED6-4573-8232-0EBB93CACABF}"/>
              </a:ext>
            </a:extLst>
          </p:cNvPr>
          <p:cNvSpPr>
            <a:spLocks noGrp="1"/>
          </p:cNvSpPr>
          <p:nvPr>
            <p:ph sz="half" idx="10"/>
          </p:nvPr>
        </p:nvSpPr>
        <p:spPr/>
        <p:txBody>
          <a:bodyPr lIns="91440" tIns="45720" rIns="91440" bIns="45720" anchor="t"/>
          <a:lstStyle/>
          <a:p>
            <a:pPr>
              <a:buNone/>
            </a:pPr>
            <a:endParaRPr lang="en-US" dirty="0"/>
          </a:p>
          <a:p>
            <a:pPr marL="0" indent="0">
              <a:buNone/>
            </a:pPr>
            <a:endParaRPr lang="en-US" dirty="0"/>
          </a:p>
          <a:p>
            <a:endParaRPr lang="en-US" dirty="0"/>
          </a:p>
        </p:txBody>
      </p:sp>
      <p:sp>
        <p:nvSpPr>
          <p:cNvPr id="5" name="TextBox 4">
            <a:extLst>
              <a:ext uri="{FF2B5EF4-FFF2-40B4-BE49-F238E27FC236}">
                <a16:creationId xmlns:a16="http://schemas.microsoft.com/office/drawing/2014/main" id="{AF546CB2-67B4-413D-8E63-B85E14C0FBC2}"/>
              </a:ext>
            </a:extLst>
          </p:cNvPr>
          <p:cNvSpPr txBox="1"/>
          <p:nvPr/>
        </p:nvSpPr>
        <p:spPr>
          <a:xfrm>
            <a:off x="1089060" y="2415906"/>
            <a:ext cx="10957627" cy="3539430"/>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Agile methodology takes an iterative approach to software development.</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Unlike straightforward linear waterfall model, agile projects consists of number of smaller cycles which we usually refer as sprints or iterations.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Consists of small, self-organizing teams of software developers and business representatives regularly meeting in person throughout the software development life-cycle.</a:t>
            </a:r>
            <a:endParaRPr lang="en-CA" sz="2800" dirty="0">
              <a:latin typeface="Calibri" panose="020F0502020204030204" pitchFamily="34" charset="0"/>
              <a:cs typeface="Calibri" panose="020F0502020204030204" pitchFamily="34" charset="0"/>
            </a:endParaRPr>
          </a:p>
          <a:p>
            <a:endParaRPr lang="en-CA" sz="2800" dirty="0"/>
          </a:p>
        </p:txBody>
      </p:sp>
    </p:spTree>
    <p:extLst>
      <p:ext uri="{BB962C8B-B14F-4D97-AF65-F5344CB8AC3E}">
        <p14:creationId xmlns:p14="http://schemas.microsoft.com/office/powerpoint/2010/main" val="284867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Vertic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Vertic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ECDD-312E-49DD-9A45-12E62E4A20AD}"/>
              </a:ext>
            </a:extLst>
          </p:cNvPr>
          <p:cNvSpPr>
            <a:spLocks noGrp="1"/>
          </p:cNvSpPr>
          <p:nvPr>
            <p:ph type="title"/>
          </p:nvPr>
        </p:nvSpPr>
        <p:spPr/>
        <p:txBody>
          <a:bodyPr/>
          <a:lstStyle/>
          <a:p>
            <a:r>
              <a:rPr lang="en-US" dirty="0">
                <a:latin typeface="Calibri"/>
                <a:cs typeface="Calibri"/>
              </a:rPr>
              <a:t>Agile Model </a:t>
            </a:r>
            <a:endParaRPr lang="en-US" dirty="0"/>
          </a:p>
        </p:txBody>
      </p:sp>
      <p:pic>
        <p:nvPicPr>
          <p:cNvPr id="5" name="Content Placeholder 4" descr="Graphical user interface, diagram, application&#10;&#10;Description automatically generated">
            <a:extLst>
              <a:ext uri="{FF2B5EF4-FFF2-40B4-BE49-F238E27FC236}">
                <a16:creationId xmlns:a16="http://schemas.microsoft.com/office/drawing/2014/main" id="{737512BF-33BD-4A74-84D2-629FC21F4EEF}"/>
              </a:ext>
            </a:extLst>
          </p:cNvPr>
          <p:cNvPicPr>
            <a:picLocks noGrp="1" noChangeAspect="1"/>
          </p:cNvPicPr>
          <p:nvPr>
            <p:ph sz="half" idx="10"/>
          </p:nvPr>
        </p:nvPicPr>
        <p:blipFill>
          <a:blip r:embed="rId3"/>
          <a:stretch>
            <a:fillRect/>
          </a:stretch>
        </p:blipFill>
        <p:spPr>
          <a:xfrm>
            <a:off x="497957" y="3084380"/>
            <a:ext cx="10921409" cy="3083189"/>
          </a:xfrm>
        </p:spPr>
      </p:pic>
    </p:spTree>
    <p:extLst>
      <p:ext uri="{BB962C8B-B14F-4D97-AF65-F5344CB8AC3E}">
        <p14:creationId xmlns:p14="http://schemas.microsoft.com/office/powerpoint/2010/main" val="93288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0400-53D2-4977-ADEE-EA72647C979F}"/>
              </a:ext>
            </a:extLst>
          </p:cNvPr>
          <p:cNvSpPr>
            <a:spLocks noGrp="1"/>
          </p:cNvSpPr>
          <p:nvPr>
            <p:ph type="title"/>
          </p:nvPr>
        </p:nvSpPr>
        <p:spPr/>
        <p:txBody>
          <a:bodyPr/>
          <a:lstStyle/>
          <a:p>
            <a:r>
              <a:rPr lang="en-US" dirty="0">
                <a:latin typeface="Calibri"/>
                <a:cs typeface="Calibri"/>
              </a:rPr>
              <a:t>Agile Model </a:t>
            </a:r>
            <a:endParaRPr lang="en-US" dirty="0"/>
          </a:p>
        </p:txBody>
      </p:sp>
      <p:sp>
        <p:nvSpPr>
          <p:cNvPr id="3" name="Content Placeholder 2">
            <a:extLst>
              <a:ext uri="{FF2B5EF4-FFF2-40B4-BE49-F238E27FC236}">
                <a16:creationId xmlns:a16="http://schemas.microsoft.com/office/drawing/2014/main" id="{7E18B558-E469-45B1-8A1F-2D6C05592796}"/>
              </a:ext>
            </a:extLst>
          </p:cNvPr>
          <p:cNvSpPr>
            <a:spLocks noGrp="1"/>
          </p:cNvSpPr>
          <p:nvPr>
            <p:ph sz="half" idx="10"/>
          </p:nvPr>
        </p:nvSpPr>
        <p:spPr>
          <a:xfrm>
            <a:off x="838200" y="2393740"/>
            <a:ext cx="8644849" cy="4464260"/>
          </a:xfrm>
        </p:spPr>
        <p:txBody>
          <a:bodyPr lIns="91440" tIns="45720" rIns="91440" bIns="45720" anchor="t"/>
          <a:lstStyle/>
          <a:p>
            <a:r>
              <a:rPr lang="en-US" b="1" i="1" dirty="0"/>
              <a:t>Advantages </a:t>
            </a:r>
          </a:p>
          <a:p>
            <a:r>
              <a:rPr lang="en-US" dirty="0"/>
              <a:t>Client's requirements are better understood because of the constant feedback.</a:t>
            </a:r>
          </a:p>
          <a:p>
            <a:r>
              <a:rPr lang="en-US" dirty="0"/>
              <a:t>Product is delivered much faster as compared to waterfall model.</a:t>
            </a:r>
          </a:p>
          <a:p>
            <a:endParaRPr lang="en-US" dirty="0"/>
          </a:p>
          <a:p>
            <a:r>
              <a:rPr lang="en-US" b="1" dirty="0"/>
              <a:t>Disadvantages </a:t>
            </a:r>
          </a:p>
          <a:p>
            <a:r>
              <a:rPr lang="en-US" dirty="0"/>
              <a:t>The product gets tested only on developer computers.</a:t>
            </a:r>
          </a:p>
          <a:p>
            <a:r>
              <a:rPr lang="en-US" dirty="0"/>
              <a:t>Developers and operations teamwork in silos</a:t>
            </a:r>
          </a:p>
          <a:p>
            <a:pPr marL="0" indent="0" algn="l" fontAlgn="base">
              <a:buNone/>
            </a:pPr>
            <a:endParaRPr lang="en-US" dirty="0"/>
          </a:p>
        </p:txBody>
      </p:sp>
    </p:spTree>
    <p:extLst>
      <p:ext uri="{BB962C8B-B14F-4D97-AF65-F5344CB8AC3E}">
        <p14:creationId xmlns:p14="http://schemas.microsoft.com/office/powerpoint/2010/main" val="36238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inVertic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5033-C6BE-4E99-AC9D-74B7DB1F736F}"/>
              </a:ext>
            </a:extLst>
          </p:cNvPr>
          <p:cNvSpPr>
            <a:spLocks noGrp="1"/>
          </p:cNvSpPr>
          <p:nvPr>
            <p:ph type="title"/>
          </p:nvPr>
        </p:nvSpPr>
        <p:spPr/>
        <p:txBody>
          <a:bodyPr/>
          <a:lstStyle/>
          <a:p>
            <a:r>
              <a:rPr lang="en-US" dirty="0"/>
              <a:t>Agile Model </a:t>
            </a:r>
            <a:endParaRPr lang="en-CA" dirty="0"/>
          </a:p>
        </p:txBody>
      </p:sp>
      <p:sp>
        <p:nvSpPr>
          <p:cNvPr id="3" name="Content Placeholder 2">
            <a:extLst>
              <a:ext uri="{FF2B5EF4-FFF2-40B4-BE49-F238E27FC236}">
                <a16:creationId xmlns:a16="http://schemas.microsoft.com/office/drawing/2014/main" id="{7178FF04-6187-44FF-970F-247F2D720763}"/>
              </a:ext>
            </a:extLst>
          </p:cNvPr>
          <p:cNvSpPr>
            <a:spLocks noGrp="1"/>
          </p:cNvSpPr>
          <p:nvPr>
            <p:ph sz="half" idx="10"/>
          </p:nvPr>
        </p:nvSpPr>
        <p:spPr>
          <a:xfrm>
            <a:off x="838201" y="4944138"/>
            <a:ext cx="5339316" cy="1309921"/>
          </a:xfrm>
        </p:spPr>
        <p:txBody>
          <a:bodyPr/>
          <a:lstStyle/>
          <a:p>
            <a:pPr marL="0" indent="0">
              <a:buNone/>
            </a:pPr>
            <a:r>
              <a:rPr lang="en-US" dirty="0"/>
              <a:t>Developers submit the product to operations team for deployment </a:t>
            </a:r>
            <a:endParaRPr lang="en-CA" dirty="0"/>
          </a:p>
          <a:p>
            <a:pPr marL="0" indent="0">
              <a:buNone/>
            </a:pPr>
            <a:endParaRPr lang="en-CA" dirty="0"/>
          </a:p>
        </p:txBody>
      </p:sp>
      <p:pic>
        <p:nvPicPr>
          <p:cNvPr id="4" name="Picture 3">
            <a:extLst>
              <a:ext uri="{FF2B5EF4-FFF2-40B4-BE49-F238E27FC236}">
                <a16:creationId xmlns:a16="http://schemas.microsoft.com/office/drawing/2014/main" id="{91AC679B-90C9-43D0-820B-7288B8FBA0AA}"/>
              </a:ext>
            </a:extLst>
          </p:cNvPr>
          <p:cNvPicPr>
            <a:picLocks noChangeAspect="1"/>
          </p:cNvPicPr>
          <p:nvPr/>
        </p:nvPicPr>
        <p:blipFill>
          <a:blip r:embed="rId3"/>
          <a:stretch>
            <a:fillRect/>
          </a:stretch>
        </p:blipFill>
        <p:spPr>
          <a:xfrm>
            <a:off x="180939" y="2658140"/>
            <a:ext cx="5535648" cy="1511939"/>
          </a:xfrm>
          <a:prstGeom prst="rect">
            <a:avLst/>
          </a:prstGeom>
        </p:spPr>
      </p:pic>
      <p:pic>
        <p:nvPicPr>
          <p:cNvPr id="6" name="Picture 5">
            <a:extLst>
              <a:ext uri="{FF2B5EF4-FFF2-40B4-BE49-F238E27FC236}">
                <a16:creationId xmlns:a16="http://schemas.microsoft.com/office/drawing/2014/main" id="{4DE9B330-B020-4215-AE7A-8A26E8292054}"/>
              </a:ext>
            </a:extLst>
          </p:cNvPr>
          <p:cNvPicPr>
            <a:picLocks noChangeAspect="1"/>
          </p:cNvPicPr>
          <p:nvPr/>
        </p:nvPicPr>
        <p:blipFill>
          <a:blip r:embed="rId4"/>
          <a:stretch>
            <a:fillRect/>
          </a:stretch>
        </p:blipFill>
        <p:spPr>
          <a:xfrm>
            <a:off x="6531644" y="2832519"/>
            <a:ext cx="4889416" cy="1511939"/>
          </a:xfrm>
          <a:prstGeom prst="rect">
            <a:avLst/>
          </a:prstGeom>
        </p:spPr>
      </p:pic>
      <p:sp>
        <p:nvSpPr>
          <p:cNvPr id="9" name="TextBox 8">
            <a:extLst>
              <a:ext uri="{FF2B5EF4-FFF2-40B4-BE49-F238E27FC236}">
                <a16:creationId xmlns:a16="http://schemas.microsoft.com/office/drawing/2014/main" id="{6C75657D-E50B-4308-A81A-8CD77B514AC1}"/>
              </a:ext>
            </a:extLst>
          </p:cNvPr>
          <p:cNvSpPr txBox="1"/>
          <p:nvPr/>
        </p:nvSpPr>
        <p:spPr>
          <a:xfrm>
            <a:off x="7208874" y="4944139"/>
            <a:ext cx="4720856" cy="1569660"/>
          </a:xfrm>
          <a:prstGeom prst="rect">
            <a:avLst/>
          </a:prstGeom>
          <a:noFill/>
        </p:spPr>
        <p:txBody>
          <a:bodyPr wrap="square" rtlCol="0">
            <a:spAutoFit/>
          </a:bodyPr>
          <a:lstStyle/>
          <a:p>
            <a:r>
              <a:rPr lang="en-US" sz="2400" dirty="0"/>
              <a:t>When product fails in production service the operations team are clueless and sent product back to the development team.</a:t>
            </a:r>
            <a:endParaRPr lang="en-CA" sz="2400" dirty="0"/>
          </a:p>
        </p:txBody>
      </p:sp>
    </p:spTree>
    <p:extLst>
      <p:ext uri="{BB962C8B-B14F-4D97-AF65-F5344CB8AC3E}">
        <p14:creationId xmlns:p14="http://schemas.microsoft.com/office/powerpoint/2010/main" val="800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297EF-B485-4B5F-BDBA-04933D5678E6}"/>
              </a:ext>
            </a:extLst>
          </p:cNvPr>
          <p:cNvSpPr>
            <a:spLocks noGrp="1"/>
          </p:cNvSpPr>
          <p:nvPr>
            <p:ph type="title"/>
          </p:nvPr>
        </p:nvSpPr>
        <p:spPr/>
        <p:txBody>
          <a:bodyPr/>
          <a:lstStyle/>
          <a:p>
            <a:r>
              <a:rPr lang="en-US" dirty="0"/>
              <a:t>What is DevOps </a:t>
            </a:r>
            <a:endParaRPr lang="en-CA" dirty="0"/>
          </a:p>
        </p:txBody>
      </p:sp>
      <p:sp>
        <p:nvSpPr>
          <p:cNvPr id="3" name="Content Placeholder 2">
            <a:extLst>
              <a:ext uri="{FF2B5EF4-FFF2-40B4-BE49-F238E27FC236}">
                <a16:creationId xmlns:a16="http://schemas.microsoft.com/office/drawing/2014/main" id="{14E30B2C-477C-4048-8A4D-CF796A7A6087}"/>
              </a:ext>
            </a:extLst>
          </p:cNvPr>
          <p:cNvSpPr>
            <a:spLocks noGrp="1"/>
          </p:cNvSpPr>
          <p:nvPr>
            <p:ph sz="half" idx="10"/>
          </p:nvPr>
        </p:nvSpPr>
        <p:spPr>
          <a:xfrm>
            <a:off x="838200" y="2393740"/>
            <a:ext cx="9703085" cy="4027608"/>
          </a:xfrm>
        </p:spPr>
        <p:txBody>
          <a:bodyPr/>
          <a:lstStyle/>
          <a:p>
            <a:pPr marL="0" indent="0">
              <a:buNone/>
            </a:pPr>
            <a:r>
              <a:rPr lang="en-CA" sz="3200" dirty="0">
                <a:ea typeface="DengXian" panose="02010600030101010101" pitchFamily="2" charset="-122"/>
                <a:cs typeface="Times New Roman" panose="02020603050405020304" pitchFamily="18" charset="0"/>
              </a:rPr>
              <a:t>DevOps word in itself is a combination of two words one is Development and other is Operations. It is neither an application nor a tool; instead, it is just a culture to promote development and Operation process collaboratively. As a result of DevOps implementation, the speed to deliver applications and services has increased.</a:t>
            </a:r>
          </a:p>
          <a:p>
            <a:pPr marL="0" indent="0">
              <a:buNone/>
            </a:pPr>
            <a:br>
              <a:rPr lang="en-US" sz="3200" dirty="0">
                <a:latin typeface="+mn-lt"/>
              </a:rPr>
            </a:br>
            <a:endParaRPr lang="en-CA" sz="3200" dirty="0">
              <a:latin typeface="+mn-lt"/>
            </a:endParaRPr>
          </a:p>
        </p:txBody>
      </p:sp>
    </p:spTree>
    <p:extLst>
      <p:ext uri="{BB962C8B-B14F-4D97-AF65-F5344CB8AC3E}">
        <p14:creationId xmlns:p14="http://schemas.microsoft.com/office/powerpoint/2010/main" val="222406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E58644E705F84696FC6D4358C0AD49" ma:contentTypeVersion="10" ma:contentTypeDescription="Create a new document." ma:contentTypeScope="" ma:versionID="cd0e172646f5feb7e27e20ba6e293b5b">
  <xsd:schema xmlns:xsd="http://www.w3.org/2001/XMLSchema" xmlns:xs="http://www.w3.org/2001/XMLSchema" xmlns:p="http://schemas.microsoft.com/office/2006/metadata/properties" xmlns:ns2="9195379a-c874-4b1e-9a42-745d869d1e41" xmlns:ns3="39de2fdb-7005-4155-a4db-9b2f08b80d41" targetNamespace="http://schemas.microsoft.com/office/2006/metadata/properties" ma:root="true" ma:fieldsID="efe66fc3d49e26f615b1eb78ef57acc7" ns2:_="" ns3:_="">
    <xsd:import namespace="9195379a-c874-4b1e-9a42-745d869d1e41"/>
    <xsd:import namespace="39de2fdb-7005-4155-a4db-9b2f08b80d4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5379a-c874-4b1e-9a42-745d869d1e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9de2fdb-7005-4155-a4db-9b2f08b80d4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98ED71-1E6B-4EE0-B9A7-C884EA78CE12}">
  <ds:schemaRefs>
    <ds:schemaRef ds:uri="752ebb1d-8f0d-4fee-be8a-0990bb350186"/>
    <ds:schemaRef ds:uri="c22e42b2-449a-4e9f-8a39-ecb84f6cc7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DED7D81-069B-4BA6-AE23-A2544B9ABDA0}"/>
</file>

<file path=customXml/itemProps3.xml><?xml version="1.0" encoding="utf-8"?>
<ds:datastoreItem xmlns:ds="http://schemas.openxmlformats.org/officeDocument/2006/customXml" ds:itemID="{6282FB41-B3CF-4927-8B56-89CCF22C82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1161</TotalTime>
  <Words>483</Words>
  <Application>Microsoft Macintosh PowerPoint</Application>
  <PresentationFormat>Widescreen</PresentationFormat>
  <Paragraphs>59</Paragraphs>
  <Slides>14</Slides>
  <Notes>7</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14</vt:i4>
      </vt:variant>
    </vt:vector>
  </HeadingPairs>
  <TitlesOfParts>
    <vt:vector size="20" baseType="lpstr">
      <vt:lpstr>Arial</vt:lpstr>
      <vt:lpstr>Calibri</vt:lpstr>
      <vt:lpstr>Calibri Light</vt:lpstr>
      <vt:lpstr>Office Theme</vt:lpstr>
      <vt:lpstr>Custom Design</vt:lpstr>
      <vt:lpstr>1_Custom Design</vt:lpstr>
      <vt:lpstr>PowerPoint Presentation</vt:lpstr>
      <vt:lpstr>Contents </vt:lpstr>
      <vt:lpstr>Waterfall Model</vt:lpstr>
      <vt:lpstr>Disadvantages of Waterfall Model </vt:lpstr>
      <vt:lpstr>Agile Model </vt:lpstr>
      <vt:lpstr>Agile Model </vt:lpstr>
      <vt:lpstr>Agile Model </vt:lpstr>
      <vt:lpstr>Agile Model </vt:lpstr>
      <vt:lpstr>What is DevOps </vt:lpstr>
      <vt:lpstr>DevOps is an evolution from Agile model</vt:lpstr>
      <vt:lpstr>DevOps Phases</vt:lpstr>
      <vt:lpstr>DevOps Tools</vt:lpstr>
      <vt:lpstr>DevOps Advantages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Deanne Green</dc:creator>
  <cp:keywords/>
  <dc:description/>
  <cp:lastModifiedBy>Suresh Kumar Pentacota</cp:lastModifiedBy>
  <cp:revision>148</cp:revision>
  <dcterms:created xsi:type="dcterms:W3CDTF">2020-01-17T16:29:50Z</dcterms:created>
  <dcterms:modified xsi:type="dcterms:W3CDTF">2022-05-05T12:50:56Z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0x0101005AE58644E705F84696FC6D4358C0AD49</vt:lpwstr>
  </property>
</Properties>
</file>